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7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3" r:id="rId141"/>
    <p:sldId id="405" r:id="rId142"/>
    <p:sldId id="404" r:id="rId143"/>
    <p:sldId id="406" r:id="rId144"/>
    <p:sldId id="410" r:id="rId145"/>
    <p:sldId id="407" r:id="rId146"/>
    <p:sldId id="411" r:id="rId147"/>
    <p:sldId id="413" r:id="rId148"/>
    <p:sldId id="414" r:id="rId149"/>
    <p:sldId id="415" r:id="rId150"/>
    <p:sldId id="417" r:id="rId151"/>
    <p:sldId id="452" r:id="rId152"/>
    <p:sldId id="416" r:id="rId153"/>
    <p:sldId id="412" r:id="rId154"/>
    <p:sldId id="418" r:id="rId155"/>
    <p:sldId id="419" r:id="rId156"/>
    <p:sldId id="420" r:id="rId157"/>
    <p:sldId id="421" r:id="rId158"/>
    <p:sldId id="422" r:id="rId159"/>
    <p:sldId id="423" r:id="rId160"/>
    <p:sldId id="424" r:id="rId161"/>
    <p:sldId id="425" r:id="rId162"/>
    <p:sldId id="402" r:id="rId163"/>
    <p:sldId id="426" r:id="rId164"/>
    <p:sldId id="428" r:id="rId165"/>
    <p:sldId id="429" r:id="rId166"/>
    <p:sldId id="430" r:id="rId167"/>
    <p:sldId id="431" r:id="rId168"/>
    <p:sldId id="432" r:id="rId169"/>
    <p:sldId id="433" r:id="rId170"/>
    <p:sldId id="436" r:id="rId171"/>
    <p:sldId id="437" r:id="rId172"/>
    <p:sldId id="438" r:id="rId173"/>
    <p:sldId id="439" r:id="rId174"/>
    <p:sldId id="440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27" r:id="rId18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52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7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4.xml"/><Relationship Id="rId13" Type="http://schemas.openxmlformats.org/officeDocument/2006/relationships/slide" Target="slide185.xml"/><Relationship Id="rId3" Type="http://schemas.openxmlformats.org/officeDocument/2006/relationships/slide" Target="slide164.xml"/><Relationship Id="rId7" Type="http://schemas.openxmlformats.org/officeDocument/2006/relationships/slide" Target="slide173.xml"/><Relationship Id="rId12" Type="http://schemas.openxmlformats.org/officeDocument/2006/relationships/slide" Target="slide183.xml"/><Relationship Id="rId2" Type="http://schemas.openxmlformats.org/officeDocument/2006/relationships/slide" Target="slide1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8.xml"/><Relationship Id="rId11" Type="http://schemas.openxmlformats.org/officeDocument/2006/relationships/slide" Target="slide182.xml"/><Relationship Id="rId5" Type="http://schemas.openxmlformats.org/officeDocument/2006/relationships/slide" Target="slide166.xml"/><Relationship Id="rId10" Type="http://schemas.openxmlformats.org/officeDocument/2006/relationships/slide" Target="slide181.xml"/><Relationship Id="rId4" Type="http://schemas.openxmlformats.org/officeDocument/2006/relationships/slide" Target="slide165.xml"/><Relationship Id="rId9" Type="http://schemas.openxmlformats.org/officeDocument/2006/relationships/slide" Target="slide17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#django-appears-to-be-a-mvc-framework-but-you-call-the-controller-the-view-and-the-view-the-template-how-come-you-don-t-use-the-standard-name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constants.html#__debug__" TargetMode="External"/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python.org/2/reference/simple_stmts.html#the-assert-statement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tutorial/modules.html" TargetMode="External"/><Relationship Id="rId5" Type="http://schemas.openxmlformats.org/officeDocument/2006/relationships/hyperlink" Target="http://www.ithome.com.tw/itadm/article.php?c=80062" TargetMode="External"/><Relationship Id="rId10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#cross-site-request-forgery-csrf" TargetMode="External"/><Relationship Id="rId9" Type="http://schemas.openxmlformats.org/officeDocument/2006/relationships/hyperlink" Target="http://docs.oracle.com/javase/1.4.2/docs/guide/lang/assert.html" TargetMode="Externa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caterpilla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ypi.python.org/pypi/distribute" TargetMode="External"/><Relationship Id="rId13" Type="http://schemas.openxmlformats.org/officeDocument/2006/relationships/hyperlink" Target="http://openhome.cc/Gossip/Encoding/" TargetMode="External"/><Relationship Id="rId3" Type="http://schemas.openxmlformats.org/officeDocument/2006/relationships/hyperlink" Target="http://docs.python-guide.org/en/latest/starting/which-python/" TargetMode="External"/><Relationship Id="rId7" Type="http://schemas.openxmlformats.org/officeDocument/2006/relationships/hyperlink" Target="http://docs.python.org/2/library/distutils.html" TargetMode="External"/><Relationship Id="rId12" Type="http://schemas.openxmlformats.org/officeDocument/2006/relationships/hyperlink" Target="http://openhome.cc/Gossip/Python/IOABC.html" TargetMode="External"/><Relationship Id="rId2" Type="http://schemas.openxmlformats.org/officeDocument/2006/relationships/hyperlink" Target="http://www.python.org/download/releases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using/cmdline.html" TargetMode="External"/><Relationship Id="rId11" Type="http://schemas.openxmlformats.org/officeDocument/2006/relationships/hyperlink" Target="http://www.openfoundry.org/tw/tech-column/8536-introduction-of-python-extension-management-tools" TargetMode="External"/><Relationship Id="rId5" Type="http://schemas.openxmlformats.org/officeDocument/2006/relationships/hyperlink" Target="http://docs.python-guide.org/en/latest/starting/install/linux/" TargetMode="External"/><Relationship Id="rId10" Type="http://schemas.openxmlformats.org/officeDocument/2006/relationships/hyperlink" Target="http://blog.yangyubo.com/2012/07/27/python-packaging/" TargetMode="External"/><Relationship Id="rId4" Type="http://schemas.openxmlformats.org/officeDocument/2006/relationships/hyperlink" Target="http://www.python.org/download/releases/2.7.3/" TargetMode="External"/><Relationship Id="rId9" Type="http://schemas.openxmlformats.org/officeDocument/2006/relationships/hyperlink" Target="http://pypi.python.org/pypi/pip" TargetMode="External"/><Relationship Id="rId14" Type="http://schemas.openxmlformats.org/officeDocument/2006/relationships/hyperlink" Target="http://openhome.cc/Gossip/Encoding/Python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home.cc/Gossip/Python/DictionaryType.html" TargetMode="External"/><Relationship Id="rId3" Type="http://schemas.openxmlformats.org/officeDocument/2006/relationships/hyperlink" Target="http://docs.python.org/2/reference/datamodel.html#object.__repr__" TargetMode="External"/><Relationship Id="rId7" Type="http://schemas.openxmlformats.org/officeDocument/2006/relationships/hyperlink" Target="http://openhome.cc/Gossip/Python/SetType.html" TargetMode="External"/><Relationship Id="rId12" Type="http://schemas.openxmlformats.org/officeDocument/2006/relationships/hyperlink" Target="http://docs.python-guide.org/en/latest/writing/structure/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home.cc/Gossip/Python/ListType.html" TargetMode="External"/><Relationship Id="rId11" Type="http://schemas.openxmlformats.org/officeDocument/2006/relationships/hyperlink" Target="http://openhome.cc/Gossip/Python/Class.html" TargetMode="External"/><Relationship Id="rId5" Type="http://schemas.openxmlformats.org/officeDocument/2006/relationships/hyperlink" Target="http://docs.python.org/py3k/library/string.html#string-formatting" TargetMode="External"/><Relationship Id="rId10" Type="http://schemas.openxmlformats.org/officeDocument/2006/relationships/hyperlink" Target="http://openhome.cc/Gossip/Python/ModuleABC.html" TargetMode="External"/><Relationship Id="rId4" Type="http://schemas.openxmlformats.org/officeDocument/2006/relationships/hyperlink" Target="http://docs.python.org/py3k/library/stdtypes.html#old-string-formatting" TargetMode="External"/><Relationship Id="rId9" Type="http://schemas.openxmlformats.org/officeDocument/2006/relationships/hyperlink" Target="http://openhome.cc/Gossip/Python/TupleType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2.xml"/><Relationship Id="rId3" Type="http://schemas.openxmlformats.org/officeDocument/2006/relationships/slide" Target="slide127.xml"/><Relationship Id="rId7" Type="http://schemas.openxmlformats.org/officeDocument/2006/relationships/slide" Target="slide140.xml"/><Relationship Id="rId12" Type="http://schemas.openxmlformats.org/officeDocument/2006/relationships/slide" Target="slide162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11" Type="http://schemas.openxmlformats.org/officeDocument/2006/relationships/slide" Target="slide153.xml"/><Relationship Id="rId5" Type="http://schemas.openxmlformats.org/officeDocument/2006/relationships/slide" Target="slide135.xml"/><Relationship Id="rId10" Type="http://schemas.openxmlformats.org/officeDocument/2006/relationships/slide" Target="slide146.xml"/><Relationship Id="rId4" Type="http://schemas.openxmlformats.org/officeDocument/2006/relationships/slide" Target="slide133.xml"/><Relationship Id="rId9" Type="http://schemas.openxmlformats.org/officeDocument/2006/relationships/slide" Target="slide14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.7/" TargetMode="External"/><Relationship Id="rId13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wiki.python.org/moin/LocalUserGroups/" TargetMode="External"/><Relationship Id="rId12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con.org/" TargetMode="External"/><Relationship Id="rId11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www.python.org/dev/peps/" TargetMode="External"/><Relationship Id="rId10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ww.python.org/psf/" TargetMode="External"/><Relationship Id="rId9" Type="http://schemas.openxmlformats.org/officeDocument/2006/relationships/hyperlink" Target="http://docs.python.org/2/library/pydoc.html" TargetMode="External"/><Relationship Id="rId14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Justin Lin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>
            <a:off x="6790848" y="584104"/>
            <a:ext cx="145356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Inheritance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281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2293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97911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077089" y="944144"/>
            <a:ext cx="2439127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661"/>
              <a:gd name="adj6" fmla="val -44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request parameter.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dirty="0" smtClean="0">
                <a:solidFill>
                  <a:srgbClr val="C00000"/>
                </a:solidFill>
              </a:rPr>
              <a:t> 1.5 rc1 </a:t>
            </a:r>
            <a:r>
              <a:rPr lang="en-US" altLang="zh-TW" dirty="0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pip </a:t>
            </a:r>
            <a:r>
              <a:rPr lang="en-US" altLang="zh-TW" b="1" dirty="0"/>
              <a:t>install https://www.djangoproject.com/download/1.5c1/tarball</a:t>
            </a:r>
            <a:r>
              <a:rPr lang="en-US" altLang="zh-TW" b="1" dirty="0" smtClean="0"/>
              <a:t>/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</a:t>
            </a:r>
            <a:r>
              <a:rPr lang="en-US" altLang="zh-TW" b="1" dirty="0"/>
              <a:t>-c 'import </a:t>
            </a:r>
            <a:r>
              <a:rPr lang="en-US" altLang="zh-TW" b="1" dirty="0" err="1"/>
              <a:t>django</a:t>
            </a:r>
            <a:r>
              <a:rPr lang="en-US" altLang="zh-TW" b="1" dirty="0"/>
              <a:t>; print </a:t>
            </a:r>
            <a:r>
              <a:rPr lang="en-US" altLang="zh-TW" b="1" dirty="0" err="1"/>
              <a:t>django.get_version</a:t>
            </a:r>
            <a:r>
              <a:rPr lang="en-US" altLang="zh-TW" b="1" dirty="0" smtClean="0"/>
              <a:t>()'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23528" y="1196752"/>
            <a:ext cx="8652961" cy="4752528"/>
            <a:chOff x="323528" y="1196752"/>
            <a:chExt cx="8652961" cy="4752528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196752"/>
              <a:ext cx="8652961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64" y="3605868"/>
              <a:ext cx="8648025" cy="2343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/>
          <a:stretch/>
        </p:blipFill>
        <p:spPr bwMode="auto">
          <a:xfrm>
            <a:off x="145141" y="2500719"/>
            <a:ext cx="8891355" cy="265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1979712" y="3429000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835696" y="3645024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11780" y="3849324"/>
            <a:ext cx="8092668" cy="1235859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8"/>
          <a:stretch/>
        </p:blipFill>
        <p:spPr bwMode="auto">
          <a:xfrm>
            <a:off x="107504" y="2163760"/>
            <a:ext cx="6892129" cy="439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69137" y="2060848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924780" y="3328303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" y="1196752"/>
            <a:ext cx="703359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9966"/>
            <a:ext cx="82867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92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1055222"/>
            <a:ext cx="6769568" cy="328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95897"/>
            <a:ext cx="6836313" cy="149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</a:t>
            </a:r>
            <a:r>
              <a:rPr lang="en-US" altLang="zh-TW" b="1" dirty="0" smtClean="0"/>
              <a:t>C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b="1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b="1" dirty="0"/>
              <a:t>controllers or views</a:t>
            </a:r>
            <a:r>
              <a:rPr lang="en-US" altLang="zh-TW" b="1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and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b="1" dirty="0"/>
              <a:t>No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</a:t>
            </a:r>
            <a:r>
              <a:rPr lang="en-US" altLang="zh-TW" b="1" dirty="0"/>
              <a:t>a simple mapping between URL patterns </a:t>
            </a:r>
            <a:r>
              <a:rPr lang="en-US" altLang="zh-TW" b="1" dirty="0" smtClean="0"/>
              <a:t>to </a:t>
            </a:r>
            <a:r>
              <a:rPr lang="en-US" altLang="zh-TW" b="1" dirty="0"/>
              <a:t>Python callback functions</a:t>
            </a:r>
            <a:r>
              <a:rPr lang="en-US" altLang="zh-TW" dirty="0"/>
              <a:t>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URL </a:t>
            </a:r>
            <a:r>
              <a:rPr lang="en-US" altLang="zh-TW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“/polls/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</a:t>
            </a:r>
            <a:r>
              <a:rPr lang="en-US" altLang="zh-TW" dirty="0"/>
              <a:t>“/polls/”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 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2" y="3317894"/>
            <a:ext cx="78033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Let’s </a:t>
            </a:r>
            <a:r>
              <a:rPr lang="en-US" altLang="zh-TW" dirty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211647" y="2973506"/>
            <a:ext cx="4032448" cy="432048"/>
          </a:xfrm>
          <a:prstGeom prst="accentBorderCallout1">
            <a:avLst>
              <a:gd name="adj1" fmla="val 54023"/>
              <a:gd name="adj2" fmla="val -3100"/>
              <a:gd name="adj3" fmla="val 142349"/>
              <a:gd name="adj4" fmla="val -25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Tags control the logic of the template.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89448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6197565" y="4653136"/>
            <a:ext cx="2046530" cy="648072"/>
          </a:xfrm>
          <a:prstGeom prst="accentBorderCallout1">
            <a:avLst>
              <a:gd name="adj1" fmla="val 29603"/>
              <a:gd name="adj2" fmla="val -3780"/>
              <a:gd name="adj3" fmla="val -24070"/>
              <a:gd name="adj4" fmla="val -7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variables, </a:t>
            </a:r>
            <a:r>
              <a:rPr lang="en-US" altLang="zh-TW" dirty="0"/>
              <a:t>dot-lookup syntax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6095578" y="4483578"/>
            <a:ext cx="0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2" y="4077072"/>
            <a:ext cx="763284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8488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5290"/>
            <a:ext cx="813690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sp>
        <p:nvSpPr>
          <p:cNvPr id="5" name="直線圖說文字 1 (加上框線和強調線) 4"/>
          <p:cNvSpPr/>
          <p:nvPr/>
        </p:nvSpPr>
        <p:spPr>
          <a:xfrm>
            <a:off x="6948264" y="342900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788024" y="378904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4509120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www.jython.org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ironpython.net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</a:t>
            </a:r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1"/>
            <a:ext cx="7920880" cy="3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4032775" y="342900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976991" y="397495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48264" y="450912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265023" y="5085184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7" y="4420596"/>
            <a:ext cx="7925936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908720"/>
            <a:ext cx="795261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3131840" y="2276872"/>
            <a:ext cx="2268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059832" y="5649525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343494"/>
            <a:ext cx="779018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2939262" y="5565794"/>
            <a:ext cx="295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2204864"/>
            <a:ext cx="779018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2776"/>
            <a:ext cx="88201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572000" y="4174058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36317"/>
              <a:gd name="adj4" fmla="val -17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427984" y="28779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2806"/>
            <a:ext cx="7992888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5579150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9928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4824"/>
            <a:ext cx="8382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</a:t>
            </a:r>
            <a:r>
              <a:rPr lang="en-US" altLang="zh-TW" dirty="0" smtClean="0"/>
              <a:t>files.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Sublime Text 2.0.1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1520" y="2093947"/>
            <a:ext cx="8820472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3318083"/>
            <a:ext cx="8820472" cy="830997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c758482.r82.cf2.rackcdn.com/Sublime%20Text%202.0.1.tar.bz2</a:t>
            </a:r>
          </a:p>
          <a:p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sudo mv "Sublime Text 2" /</a:t>
            </a:r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usr/lib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-s "/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/lib/Sublime Text 2/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sublime_text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/bin/st2</a:t>
            </a: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</a:t>
            </a:r>
            <a:r>
              <a:rPr lang="en-US" altLang="zh-TW" dirty="0" smtClean="0"/>
              <a:t>also can be </a:t>
            </a:r>
            <a:r>
              <a:rPr lang="en-US" altLang="zh-TW" dirty="0"/>
              <a:t>sent </a:t>
            </a:r>
            <a:r>
              <a:rPr lang="en-US" altLang="zh-TW" dirty="0" smtClean="0"/>
              <a:t>(automatically).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4" b="50000"/>
          <a:stretch/>
        </p:blipFill>
        <p:spPr bwMode="auto">
          <a:xfrm>
            <a:off x="395535" y="3717032"/>
            <a:ext cx="8341499" cy="192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427984" y="545939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4383"/>
              <a:gd name="adj4" fmla="val -47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PyUnit</a:t>
            </a:r>
            <a:r>
              <a:rPr lang="en-US" altLang="zh-TW" dirty="0" smtClean="0"/>
              <a:t>”, a </a:t>
            </a:r>
            <a:r>
              <a:rPr lang="en-US" altLang="zh-TW" dirty="0"/>
              <a:t>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nose.readthedocs.org/en/latest/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::=  "assert" 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b="1" dirty="0"/>
              <a:t> </a:t>
            </a:r>
            <a:r>
              <a:rPr lang="en-US" altLang="zh-TW" dirty="0"/>
              <a:t>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4355976" y="2181418"/>
            <a:ext cx="79208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355976" y="4485674"/>
            <a:ext cx="10081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Verifying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196752"/>
            <a:ext cx="8352928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148064" y="620688"/>
            <a:ext cx="3176954" cy="1008112"/>
          </a:xfrm>
          <a:prstGeom prst="accentBorderCallout1">
            <a:avLst>
              <a:gd name="adj1" fmla="val 78174"/>
              <a:gd name="adj2" fmla="val -4386"/>
              <a:gd name="adj3" fmla="val 122532"/>
              <a:gd name="adj4" fmla="val -33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programmer believes that one of the </a:t>
            </a:r>
            <a:r>
              <a:rPr lang="en-US" altLang="zh-TW" dirty="0" smtClean="0"/>
              <a:t>conditions </a:t>
            </a:r>
            <a:r>
              <a:rPr lang="en-US" altLang="zh-TW" dirty="0"/>
              <a:t>will always be </a:t>
            </a:r>
            <a:r>
              <a:rPr lang="en-US" altLang="zh-TW" dirty="0" err="1" smtClean="0"/>
              <a:t>fullfilled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5536" y="3573016"/>
            <a:ext cx="8352928" cy="255454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assert False, suit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4985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</a:t>
            </a:r>
            <a:r>
              <a:rPr lang="en-US" altLang="zh-TW" dirty="0" smtClean="0"/>
              <a:t>for </a:t>
            </a:r>
            <a:r>
              <a:rPr lang="en-US" altLang="zh-TW" dirty="0"/>
              <a:t>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848872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1" y="5773291"/>
            <a:ext cx="785051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" y="1052736"/>
            <a:ext cx="8029582" cy="451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776864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84168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 </a:t>
            </a:r>
            <a:r>
              <a:rPr lang="en-US" altLang="zh-TW" dirty="0"/>
              <a:t>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 smtClean="0">
                <a:hlinkClick r:id="rId2"/>
              </a:rPr>
              <a:t>http://python-distribute.org/distribute_setup.py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www.ithome.com.tw/itadm/article.php?c=80062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docs.python.org/2/tutorial/modules.html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docs.python.org/2/reference/simple_stmts.html#the-assert-statement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http://docs.python.org/2/library/constants.html#__debug</a:t>
            </a:r>
            <a:r>
              <a:rPr lang="en-US" altLang="zh-TW" dirty="0" smtClean="0">
                <a:hlinkClick r:id="rId8"/>
              </a:rPr>
              <a:t>__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docs.oracle.com/javase/1.4.2/docs/guide/lang/assert.html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10"/>
              </a:rPr>
              <a:t>http</a:t>
            </a:r>
            <a:r>
              <a:rPr lang="en-US" altLang="zh-TW" dirty="0">
                <a:hlinkClick r:id="rId10"/>
              </a:rPr>
              <a:t>://</a:t>
            </a:r>
            <a:r>
              <a:rPr lang="en-US" altLang="zh-TW" dirty="0" smtClean="0">
                <a:hlinkClick r:id="rId10"/>
              </a:rPr>
              <a:t>docs.python.org/2/library/doctest.html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70831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56992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ecommended </a:t>
            </a:r>
            <a:r>
              <a:rPr lang="en-US" altLang="zh-TW" dirty="0"/>
              <a:t>for most users;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72" y="1844824"/>
            <a:ext cx="7827168" cy="231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80193" y="4869160"/>
            <a:ext cx="7852247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python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range(100))'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24.3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'"-".join([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range(100)])'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21.9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'"-".join(map(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range(100)))'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100000 loops, best of 3: 16.7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3995936" y="476672"/>
            <a:ext cx="2520280" cy="1224136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 = '''\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+= s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860032" y="4041068"/>
            <a:ext cx="252028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7" y="1196752"/>
            <a:ext cx="846485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1809749"/>
            <a:ext cx="8350400" cy="216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>
                <a:solidFill>
                  <a:srgbClr val="FF0000"/>
                </a:solidFill>
              </a:rPr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Even 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Use Pyramid Like a </a:t>
            </a:r>
            <a:r>
              <a:rPr lang="en-US" altLang="zh-TW" dirty="0" smtClean="0"/>
              <a:t>Pro</a:t>
            </a:r>
          </a:p>
          <a:p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Extend your legacy application with Python</a:t>
            </a:r>
          </a:p>
          <a:p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docs.python.org/2/library/unittest.html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http://tw.pycon.org/2013/en/program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hello.py</a:t>
            </a:r>
            <a:endParaRPr lang="en-US" altLang="zh-TW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79512" y="4427820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</a:t>
            </a:r>
            <a:endParaRPr lang="en-US" altLang="zh-TW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5"/>
          <a:stretch/>
        </p:blipFill>
        <p:spPr bwMode="auto">
          <a:xfrm>
            <a:off x="827584" y="586480"/>
            <a:ext cx="7867662" cy="370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0" y="5085184"/>
            <a:ext cx="788764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800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</a:t>
            </a:r>
            <a:r>
              <a:rPr lang="en-US" altLang="zh-TW" b="1" dirty="0" smtClean="0">
                <a:solidFill>
                  <a:srgbClr val="FF0000"/>
                </a:solidFill>
              </a:rPr>
              <a:t>byte sequence </a:t>
            </a:r>
            <a:r>
              <a:rPr lang="en-US" altLang="zh-TW" dirty="0" smtClean="0"/>
              <a:t>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encoding 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</a:t>
            </a:r>
            <a:r>
              <a:rPr lang="en-US" altLang="zh-TW" b="1" dirty="0" smtClean="0">
                <a:solidFill>
                  <a:srgbClr val="FF0000"/>
                </a:solidFill>
              </a:rPr>
              <a:t>Unicode by default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/>
              <a:t> </a:t>
            </a:r>
            <a:r>
              <a:rPr lang="en-US" altLang="zh-TW" dirty="0" smtClean="0"/>
              <a:t>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/>
              <a:t> 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48435"/>
            <a:ext cx="8381863" cy="527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4"/>
              </a:rPr>
              <a:t>http://</a:t>
            </a:r>
            <a:r>
              <a:rPr lang="en-US" altLang="zh-TW" sz="1400" dirty="0" smtClean="0">
                <a:hlinkClick r:id="rId4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396624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Command line arguments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problem of flavor.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4"/>
              </a:rPr>
              <a:t>http://www.python.org/download/releases/2.7.3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http://docs.python-guide.org/en/latest/starting/which-python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lvl="1"/>
            <a:r>
              <a:rPr lang="en-US" altLang="zh-TW" dirty="0">
                <a:hlinkClick r:id="rId5"/>
              </a:rPr>
              <a:t>http://docs.python-guide.org/en/latest/starting/install/linux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docs.python.org/2/library/distutils.html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pypi.python.org/pypi/distribute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pypi.python.org/pypi/pip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http://blog.yangyubo.com/2012/07/27/python-packaging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1"/>
              </a:rPr>
              <a:t>http://</a:t>
            </a:r>
            <a:r>
              <a:rPr lang="en-US" altLang="zh-TW" dirty="0" smtClean="0">
                <a:hlinkClick r:id="rId11"/>
              </a:rPr>
              <a:t>www.openfoundry.org/tw/tech-column/8536-introduction-of-python-extension-management-tools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12"/>
              </a:rPr>
              <a:t>http</a:t>
            </a:r>
            <a:r>
              <a:rPr lang="en-US" altLang="zh-TW" dirty="0" smtClean="0">
                <a:hlinkClick r:id="rId12"/>
              </a:rPr>
              <a:t>://openhome.cc/Gossip/Python/IOABC.html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3"/>
              </a:rPr>
              <a:t>http://openhome.cc/Gossip/Encoding/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http://openhome.cc/Gossip/Encoding/Python.html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most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 and modules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72816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computes </a:t>
            </a:r>
            <a:r>
              <a:rPr lang="en-US" altLang="zh-TW" dirty="0"/>
              <a:t>the </a:t>
            </a:r>
            <a:r>
              <a:rPr lang="en-US" altLang="zh-TW" b="1" dirty="0"/>
              <a:t>“official”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compute the </a:t>
            </a:r>
            <a:r>
              <a:rPr lang="en-US" altLang="zh-TW" b="1" dirty="0"/>
              <a:t>“informal”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>
                <a:solidFill>
                  <a:srgbClr val="FF0000"/>
                </a:solidFill>
              </a:rPr>
              <a:t>unambigous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</a:t>
            </a:r>
            <a:r>
              <a:rPr lang="en-US" altLang="zh-TW" b="1" dirty="0">
                <a:solidFill>
                  <a:srgbClr val="FF0000"/>
                </a:solidFill>
              </a:rPr>
              <a:t>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it-IT" altLang="zh-TW" dirty="0"/>
              <a:t>PyCon Taiwan 2013 Tutorial </a:t>
            </a:r>
            <a:r>
              <a:rPr lang="it-IT" altLang="zh-TW" dirty="0" smtClean="0"/>
              <a:t>Invitation</a:t>
            </a:r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”．．．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對</a:t>
            </a:r>
            <a:r>
              <a:rPr lang="zh-TW" altLang="en-US" sz="2400" b="1" dirty="0"/>
              <a:t>我而言，要瞭解語言後的文化與生態系，約莫是三到六個月的時間，若以我至三月中前對 </a:t>
            </a:r>
            <a:r>
              <a:rPr lang="en-US" altLang="zh-TW" sz="2400" b="1" dirty="0"/>
              <a:t>Python </a:t>
            </a:r>
            <a:r>
              <a:rPr lang="zh-TW" altLang="en-US" sz="2400" b="1" dirty="0"/>
              <a:t>生態系的瞭解過程與心得，配合 </a:t>
            </a:r>
            <a:r>
              <a:rPr lang="en-US" altLang="zh-TW" sz="2400" b="1" dirty="0" err="1"/>
              <a:t>PyConTW</a:t>
            </a:r>
            <a:r>
              <a:rPr lang="en-US" altLang="zh-TW" sz="2400" b="1" dirty="0"/>
              <a:t> </a:t>
            </a:r>
            <a:r>
              <a:rPr lang="zh-TW" altLang="en-US" sz="2400" b="1" dirty="0"/>
              <a:t>的議程，將之濃縮為六個小時的課程，你覺得如何</a:t>
            </a:r>
            <a:r>
              <a:rPr lang="zh-TW" altLang="en-US" sz="2400" b="1" dirty="0" smtClean="0"/>
              <a:t>？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．．．“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en-US" altLang="zh-TW" sz="2400" dirty="0" smtClean="0"/>
              <a:t>(Understanding cultures and ecosystem of a language takes me about three to six months. How about </a:t>
            </a:r>
            <a:r>
              <a:rPr lang="en-US" altLang="zh-TW" sz="2400" dirty="0"/>
              <a:t>wrapping </a:t>
            </a:r>
            <a:r>
              <a:rPr lang="en-US" altLang="zh-TW" sz="2400" dirty="0" smtClean="0"/>
              <a:t>up what </a:t>
            </a:r>
            <a:r>
              <a:rPr lang="en-US" altLang="zh-TW" sz="2400" dirty="0"/>
              <a:t>I</a:t>
            </a:r>
            <a:r>
              <a:rPr lang="en-US" altLang="zh-TW" sz="2400" dirty="0" smtClean="0"/>
              <a:t> have learned from Python ecosystem </a:t>
            </a:r>
            <a:r>
              <a:rPr lang="en-US" altLang="zh-TW" sz="2400" dirty="0"/>
              <a:t>before </a:t>
            </a:r>
            <a:r>
              <a:rPr lang="en-US" altLang="zh-TW" sz="2400" dirty="0" smtClean="0"/>
              <a:t>mid-March and considering the agenda of </a:t>
            </a:r>
            <a:r>
              <a:rPr lang="en-US" altLang="zh-TW" sz="2400" dirty="0" err="1" smtClean="0"/>
              <a:t>PyConTW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to build up a six-hour course?)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42" y="1089087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864423" y="1569697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specified 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String Formatting </a:t>
            </a:r>
            <a:r>
              <a:rPr lang="en-US" altLang="zh-TW" dirty="0" smtClean="0"/>
              <a:t>Operations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String Formatting </a:t>
            </a:r>
            <a:r>
              <a:rPr lang="en-US" altLang="zh-TW" dirty="0" smtClean="0"/>
              <a:t>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/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specified an index to get a character from a string. 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Python!"‘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'import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this‘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</a:t>
            </a:r>
            <a:r>
              <a:rPr lang="en-US" altLang="zh-TW" smtClean="0">
                <a:solidFill>
                  <a:srgbClr val="C00000"/>
                </a:solidFill>
              </a:rPr>
              <a:t>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&gt; 1: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b="1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</a:t>
            </a:r>
            <a:r>
              <a:rPr lang="en-US" altLang="zh-TW" dirty="0" smtClean="0">
                <a:solidFill>
                  <a:srgbClr val="C00000"/>
                </a:solidFill>
              </a:rPr>
              <a:t>which </a:t>
            </a:r>
            <a:r>
              <a:rPr lang="en-US" altLang="zh-TW" dirty="0">
                <a:solidFill>
                  <a:srgbClr val="C00000"/>
                </a:solidFill>
              </a:rPr>
              <a:t>right triangle that </a:t>
            </a:r>
            <a:r>
              <a:rPr lang="en-US" altLang="zh-TW" dirty="0" smtClean="0">
                <a:solidFill>
                  <a:srgbClr val="C00000"/>
                </a:solidFill>
              </a:rPr>
              <a:t>has </a:t>
            </a:r>
            <a:r>
              <a:rPr lang="en-US" altLang="zh-TW" dirty="0">
                <a:solidFill>
                  <a:srgbClr val="C00000"/>
                </a:solidFill>
              </a:rPr>
              <a:t>integers for all sides and </a:t>
            </a:r>
            <a:r>
              <a:rPr lang="en-US" altLang="zh-TW" dirty="0" smtClean="0">
                <a:solidFill>
                  <a:srgbClr val="C00000"/>
                </a:solidFill>
              </a:rPr>
              <a:t>all </a:t>
            </a:r>
            <a:r>
              <a:rPr lang="en-US" altLang="zh-TW" dirty="0">
                <a:solidFill>
                  <a:srgbClr val="C00000"/>
                </a:solidFill>
              </a:rPr>
              <a:t>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Points about structuring your program.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Encapsulation </a:t>
            </a:r>
            <a:r>
              <a:rPr lang="en-US" altLang="zh-TW" b="1" dirty="0">
                <a:solidFill>
                  <a:srgbClr val="FF0000"/>
                </a:solidFill>
              </a:rPr>
              <a:t>and separation of abstraction </a:t>
            </a:r>
            <a:r>
              <a:rPr lang="en-US" altLang="zh-TW" b="1" dirty="0" smtClean="0">
                <a:solidFill>
                  <a:srgbClr val="FF0000"/>
                </a:solidFill>
              </a:rPr>
              <a:t>layers.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State of an object.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Namespace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Physical structures of your resources, such as source files, packages, etc.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3" y="1124744"/>
            <a:ext cx="805298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919616" y="2636912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535739" y="1628800"/>
            <a:ext cx="2232249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511903" y="3392416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4079856" y="4904584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dirty="0" smtClean="0"/>
              <a:t>same.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>
                <a:latin typeface="Courier New" pitchFamily="49" charset="0"/>
                <a:ea typeface="Cambria Math" pitchFamily="18" charset="0"/>
                <a:cs typeface="Courier New" pitchFamily="49" charset="0"/>
              </a:rPr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31" y="1828800"/>
            <a:ext cx="77991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0" y="5133471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581364" y="3691697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067944" y="4809435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2168"/>
              <a:gd name="adj5" fmla="val -18014"/>
              <a:gd name="adj6" fmla="val -11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547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81336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19946"/>
            <a:ext cx="7776863" cy="345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65520"/>
            <a:ext cx="7776863" cy="137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73140"/>
            <a:ext cx="80581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</a:t>
            </a:r>
            <a:r>
              <a:rPr lang="en-US" altLang="zh-TW" b="1" dirty="0" smtClean="0">
                <a:solidFill>
                  <a:srgbClr val="FF0000"/>
                </a:solidFill>
              </a:rPr>
              <a:t>usability</a:t>
            </a:r>
            <a:r>
              <a:rPr lang="en-US" altLang="zh-TW" b="1" dirty="0" smtClean="0"/>
              <a:t>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320408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02945"/>
              <a:gd name="adj4" fmla="val -990"/>
              <a:gd name="adj5" fmla="val 234403"/>
              <a:gd name="adj6" fmla="val -34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9" y="5301208"/>
            <a:ext cx="8048096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Any directory </a:t>
            </a:r>
            <a:r>
              <a:rPr lang="en-US" altLang="zh-TW" dirty="0"/>
              <a:t>with an </a:t>
            </a:r>
            <a:r>
              <a:rPr lang="en-US" altLang="zh-TW" b="1" dirty="0">
                <a:solidFill>
                  <a:srgbClr val="FF0000"/>
                </a:solidFill>
              </a:rPr>
              <a:t>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b="1" dirty="0" smtClean="0">
                <a:solidFill>
                  <a:srgbClr val="FF0000"/>
                </a:solidFill>
              </a:rPr>
              <a:t>package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475656" y="2251027"/>
            <a:ext cx="6336704" cy="4202309"/>
            <a:chOff x="1691680" y="2492896"/>
            <a:chExt cx="5628347" cy="377026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23"/>
            <a:stretch/>
          </p:blipFill>
          <p:spPr bwMode="auto">
            <a:xfrm>
              <a:off x="1703403" y="5380892"/>
              <a:ext cx="5616624" cy="8822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5627077" cy="289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://docs.python.org/2/reference/datamodel.html#object.__repr</a:t>
            </a:r>
            <a:r>
              <a:rPr lang="en-US" altLang="zh-TW" dirty="0" smtClean="0">
                <a:hlinkClick r:id="rId3"/>
              </a:rPr>
              <a:t>__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docs.python.org/py3k/library/stdtypes.html#old-string-formatting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docs.python.org/py3k/library/string.html#string-formatting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6"/>
              </a:rPr>
              <a:t>http</a:t>
            </a:r>
            <a:r>
              <a:rPr lang="en-US" altLang="zh-TW" dirty="0" smtClean="0">
                <a:hlinkClick r:id="rId6"/>
              </a:rPr>
              <a:t>://openhome.cc/Gossip/Python/ListType.html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</a:t>
            </a:r>
            <a:r>
              <a:rPr lang="en-US" altLang="zh-TW" dirty="0" smtClean="0">
                <a:hlinkClick r:id="rId7"/>
              </a:rPr>
              <a:t>://openhome.cc/Gossip/Python/SetType.html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</a:t>
            </a:r>
            <a:r>
              <a:rPr lang="en-US" altLang="zh-TW" dirty="0" smtClean="0">
                <a:hlinkClick r:id="rId8"/>
              </a:rPr>
              <a:t>://openhome.cc/Gossip/Python/DictionaryType.html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</a:t>
            </a:r>
            <a:r>
              <a:rPr lang="en-US" altLang="zh-TW" dirty="0" smtClean="0">
                <a:hlinkClick r:id="rId9"/>
              </a:rPr>
              <a:t>://openhome.cc/Gossip/Python/TupleType.html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openhome.cc/Gossip/Python/ModuleABC.html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1"/>
              </a:rPr>
              <a:t>http://openhome.cc/Gossip/Python/Class.html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://docs.python-guide.org/en/latest/writing/structure</a:t>
            </a:r>
            <a:r>
              <a:rPr lang="en-US" altLang="zh-TW" dirty="0" smtClean="0">
                <a:hlinkClick r:id="rId1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>
                <a:hlinkClick r:id="rId2"/>
              </a:rPr>
              <a:t>maxburstein.com/blog/python-shortcuts-for-the-python-beginner</a:t>
            </a:r>
            <a:r>
              <a:rPr lang="en-US" altLang="zh-TW" smtClean="0">
                <a:hlinkClick r:id="rId2"/>
              </a:rPr>
              <a:t>/</a:t>
            </a:r>
            <a:r>
              <a:rPr lang="en-US" altLang="zh-TW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Guido van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Software </a:t>
            </a:r>
            <a:r>
              <a:rPr lang="en-US" altLang="zh-TW" b="1" dirty="0" smtClean="0">
                <a:solidFill>
                  <a:srgbClr val="FF0000"/>
                </a:solidFill>
              </a:rPr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</a:t>
            </a:r>
            <a:r>
              <a:rPr lang="en-US" altLang="zh-TW" b="1" dirty="0" smtClean="0">
                <a:solidFill>
                  <a:srgbClr val="FF0000"/>
                </a:solidFill>
              </a:rPr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b="1" dirty="0" smtClean="0"/>
              <a:t>PEP </a:t>
            </a:r>
            <a:r>
              <a:rPr lang="en-US" altLang="zh-TW" b="1" dirty="0"/>
              <a:t>1</a:t>
            </a:r>
            <a:r>
              <a:rPr lang="en-US" altLang="zh-TW" dirty="0"/>
              <a:t>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b="1" dirty="0"/>
              <a:t>PEP 8 </a:t>
            </a:r>
            <a:r>
              <a:rPr lang="en-US" altLang="zh-TW" dirty="0"/>
              <a:t>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b="1" dirty="0"/>
              <a:t>PEP 20</a:t>
            </a:r>
            <a:r>
              <a:rPr lang="en-US" altLang="zh-TW" dirty="0"/>
              <a:t>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b="1" dirty="0"/>
              <a:t>PEP 257 </a:t>
            </a:r>
            <a:r>
              <a:rPr lang="en-US" altLang="zh-TW" dirty="0"/>
              <a:t>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4"/>
              </a:rPr>
              <a:t>tw.pycon.org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614864" y="5661248"/>
            <a:ext cx="2412776" cy="936104"/>
          </a:xfrm>
          <a:prstGeom prst="accentBorderCallout2">
            <a:avLst>
              <a:gd name="adj1" fmla="val 6227"/>
              <a:gd name="adj2" fmla="val -4931"/>
              <a:gd name="adj3" fmla="val -2540"/>
              <a:gd name="adj4" fmla="val -6329"/>
              <a:gd name="adj5" fmla="val -15071"/>
              <a:gd name="adj6" fmla="val -12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Remember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? Read this if you want to learn more.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 flipH="1">
            <a:off x="87615" y="4725144"/>
            <a:ext cx="2252137" cy="1116124"/>
          </a:xfrm>
          <a:prstGeom prst="accentBorderCallout2">
            <a:avLst>
              <a:gd name="adj1" fmla="val 6227"/>
              <a:gd name="adj2" fmla="val -4931"/>
              <a:gd name="adj3" fmla="val 20002"/>
              <a:gd name="adj4" fmla="val -4871"/>
              <a:gd name="adj5" fmla="val -49247"/>
              <a:gd name="adj6" fmla="val -1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After completing this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 Tutorial, you may start here.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" y="1772816"/>
            <a:ext cx="7525453" cy="491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</a:t>
            </a:r>
            <a:r>
              <a:rPr lang="en-US" altLang="zh-TW" b="1" dirty="0"/>
              <a:t>keys and values are always strings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</a:t>
            </a:r>
            <a:r>
              <a:rPr lang="en-US" altLang="zh-TW" b="1" dirty="0" smtClean="0"/>
              <a:t>The values </a:t>
            </a:r>
            <a:r>
              <a:rPr lang="en-US" altLang="zh-TW" b="1" dirty="0"/>
              <a:t>can be essentially arbitrary Python </a:t>
            </a:r>
            <a:r>
              <a:rPr lang="en-US" altLang="zh-TW" b="1" dirty="0" smtClean="0"/>
              <a:t>objects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DVD: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8965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http://www.python.org</a:t>
            </a:r>
            <a:r>
              <a:rPr lang="en-US" altLang="zh-TW" dirty="0">
                <a:hlinkClick r:id="rId3"/>
              </a:rPr>
              <a:t>/~</a:t>
            </a:r>
            <a:r>
              <a:rPr lang="en-US" altLang="zh-TW" dirty="0" smtClean="0">
                <a:hlinkClick r:id="rId3"/>
              </a:rPr>
              <a:t>guido/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4"/>
              </a:rPr>
              <a:t>http://www.python.org/psf/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5"/>
              </a:rPr>
              <a:t>http://www.python.org/dev/peps/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6"/>
              </a:rPr>
              <a:t>http://</a:t>
            </a:r>
            <a:r>
              <a:rPr lang="en-US" altLang="zh-TW" dirty="0">
                <a:hlinkClick r:id="rId6"/>
              </a:rPr>
              <a:t>www.pycon.org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7"/>
              </a:rPr>
              <a:t>http://wiki.python.org/moin/LocalUserGroups/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://docs.python.org/2.7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docs.python.org/2/library/pydoc.html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Data Management Functions 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11"/>
              </a:rPr>
              <a:t>http</a:t>
            </a:r>
            <a:r>
              <a:rPr lang="en-US" altLang="zh-TW" dirty="0">
                <a:hlinkClick r:id="rId11"/>
              </a:rPr>
              <a:t>://</a:t>
            </a:r>
            <a:r>
              <a:rPr lang="en-US" altLang="zh-TW" dirty="0" smtClean="0">
                <a:hlinkClick r:id="rId11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</a:t>
            </a:r>
            <a:r>
              <a:rPr lang="en-US" altLang="zh-TW" dirty="0" smtClean="0">
                <a:hlinkClick r:id="rId12"/>
              </a:rPr>
              <a:t>docs.python.org/2.7/library/dbm.html</a:t>
            </a:r>
            <a:r>
              <a:rPr lang="en-US" altLang="zh-TW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http://</a:t>
            </a:r>
            <a:r>
              <a:rPr lang="en-US" altLang="zh-TW" dirty="0" smtClean="0">
                <a:hlinkClick r:id="rId13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</a:t>
            </a:r>
            <a:r>
              <a:rPr lang="en-US" altLang="zh-TW" dirty="0">
                <a:hlinkClick r:id="rId14"/>
              </a:rPr>
              <a:t>://</a:t>
            </a:r>
            <a:r>
              <a:rPr lang="en-US" altLang="zh-TW" dirty="0" smtClean="0">
                <a:hlinkClick r:id="rId14"/>
              </a:rPr>
              <a:t>docs.python.org/2.7/library/sqlite3.html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</a:t>
            </a:r>
            <a:r>
              <a:rPr lang="en-US" altLang="zh-TW" b="1" dirty="0" smtClean="0"/>
              <a:t>you </a:t>
            </a:r>
            <a:r>
              <a:rPr lang="en-US" altLang="zh-TW" b="1" dirty="0"/>
              <a:t>decides </a:t>
            </a:r>
            <a:r>
              <a:rPr lang="en-US" altLang="zh-TW" dirty="0"/>
              <a:t>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b="1" dirty="0" smtClean="0"/>
              <a:t>A framework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functions.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1700808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1748845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Frameworks 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b="1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3529</TotalTime>
  <Words>8519</Words>
  <Application>Microsoft Office PowerPoint</Application>
  <PresentationFormat>如螢幕大小 (4:3)</PresentationFormat>
  <Paragraphs>1802</Paragraphs>
  <Slides>185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185</vt:i4>
      </vt:variant>
    </vt:vector>
  </HeadingPairs>
  <TitlesOfParts>
    <vt:vector size="186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3121</cp:revision>
  <cp:lastPrinted>2013-02-05T07:43:54Z</cp:lastPrinted>
  <dcterms:created xsi:type="dcterms:W3CDTF">2013-01-22T07:05:50Z</dcterms:created>
  <dcterms:modified xsi:type="dcterms:W3CDTF">2013-05-08T09:05:24Z</dcterms:modified>
</cp:coreProperties>
</file>